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304" r:id="rId3"/>
    <p:sldId id="323" r:id="rId4"/>
    <p:sldId id="343" r:id="rId5"/>
    <p:sldId id="350" r:id="rId6"/>
    <p:sldId id="351" r:id="rId7"/>
    <p:sldId id="276" r:id="rId8"/>
    <p:sldId id="347" r:id="rId9"/>
    <p:sldId id="358" r:id="rId10"/>
    <p:sldId id="348" r:id="rId11"/>
    <p:sldId id="356" r:id="rId12"/>
    <p:sldId id="357" r:id="rId13"/>
    <p:sldId id="359" r:id="rId14"/>
    <p:sldId id="361" r:id="rId15"/>
    <p:sldId id="366" r:id="rId16"/>
    <p:sldId id="379" r:id="rId17"/>
    <p:sldId id="380" r:id="rId18"/>
    <p:sldId id="362" r:id="rId19"/>
    <p:sldId id="363" r:id="rId20"/>
    <p:sldId id="364" r:id="rId21"/>
    <p:sldId id="39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87" d="100"/>
          <a:sy n="87" d="100"/>
        </p:scale>
        <p:origin x="14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96ADB-0E28-48E5-96C5-76A7E9F329D2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86447-6448-42CC-AB45-EA84A69C5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190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02F32-DABD-4488-98BD-C0C10D80CA0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52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02F32-DABD-4488-98BD-C0C10D80CA0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77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02F32-DABD-4488-98BD-C0C10D80CA0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862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제일 문제가 되는 부분은 </a:t>
            </a:r>
            <a:r>
              <a:rPr lang="en-US" altLang="ko-KR"/>
              <a:t>Generalization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다음과 같이 </a:t>
            </a:r>
            <a:r>
              <a:rPr lang="en-US" altLang="ko-KR"/>
              <a:t>Training</a:t>
            </a:r>
            <a:r>
              <a:rPr lang="ko-KR" altLang="en-US"/>
              <a:t> </a:t>
            </a:r>
            <a:r>
              <a:rPr lang="en-US" altLang="ko-KR"/>
              <a:t>data</a:t>
            </a:r>
            <a:r>
              <a:rPr lang="ko-KR" altLang="en-US"/>
              <a:t>에서 학습을 하고 </a:t>
            </a:r>
            <a:r>
              <a:rPr lang="en-US" altLang="ko-KR"/>
              <a:t>training</a:t>
            </a:r>
            <a:r>
              <a:rPr lang="ko-KR" altLang="en-US"/>
              <a:t>에 포함되지 않은 </a:t>
            </a:r>
            <a:r>
              <a:rPr lang="en-US" altLang="ko-KR"/>
              <a:t>test data</a:t>
            </a:r>
            <a:r>
              <a:rPr lang="ko-KR" altLang="en-US"/>
              <a:t>로 성능을 평가를 합니다</a:t>
            </a:r>
            <a:r>
              <a:rPr lang="en-US" altLang="ko-KR"/>
              <a:t>. Training</a:t>
            </a:r>
            <a:r>
              <a:rPr lang="ko-KR" altLang="en-US"/>
              <a:t> </a:t>
            </a:r>
            <a:r>
              <a:rPr lang="en-US" altLang="ko-KR"/>
              <a:t>set</a:t>
            </a:r>
            <a:r>
              <a:rPr lang="ko-KR" altLang="en-US"/>
              <a:t>은 딥러닝 모델을 학습시키는 데이터</a:t>
            </a:r>
            <a:r>
              <a:rPr lang="en-US" altLang="ko-KR"/>
              <a:t>, Validation set</a:t>
            </a:r>
            <a:r>
              <a:rPr lang="ko-KR" altLang="en-US"/>
              <a:t>은 학습진행과정을 모니터하는 데이터셋</a:t>
            </a:r>
            <a:r>
              <a:rPr lang="en-US" altLang="ko-KR"/>
              <a:t>, Test set</a:t>
            </a:r>
            <a:r>
              <a:rPr lang="ko-KR" altLang="en-US"/>
              <a:t>은 평가를 위한 데이터셋으로 분류를 합니다</a:t>
            </a:r>
            <a:r>
              <a:rPr lang="en-US" altLang="ko-KR"/>
              <a:t>. </a:t>
            </a:r>
          </a:p>
          <a:p>
            <a:r>
              <a:rPr lang="ko-KR" altLang="en-US"/>
              <a:t>많은 경우</a:t>
            </a:r>
            <a:r>
              <a:rPr lang="en-US" altLang="ko-KR"/>
              <a:t>, </a:t>
            </a:r>
            <a:r>
              <a:rPr lang="ko-KR" altLang="en-US"/>
              <a:t>학습이 진행된 데이터셋에는 잘 적용이 되지만</a:t>
            </a:r>
            <a:r>
              <a:rPr lang="en-US" altLang="ko-KR"/>
              <a:t>, </a:t>
            </a:r>
            <a:r>
              <a:rPr lang="ko-KR" altLang="en-US"/>
              <a:t>외부 데이터셋에서는 잘 안되는 일명</a:t>
            </a:r>
            <a:r>
              <a:rPr lang="en-US" altLang="ko-KR"/>
              <a:t> Overfitting</a:t>
            </a:r>
            <a:r>
              <a:rPr lang="ko-KR" altLang="en-US"/>
              <a:t> 문제가 생깁니다</a:t>
            </a:r>
            <a:r>
              <a:rPr lang="en-US" altLang="ko-KR"/>
              <a:t>. </a:t>
            </a:r>
            <a:r>
              <a:rPr lang="ko-KR" altLang="en-US"/>
              <a:t>의료에서는 이것이 정말로 치명적입니다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특히 두가지 관점이 의료에서는 딥러닝 활용에 있어서 가장 큰 이슈입니다</a:t>
            </a:r>
            <a:r>
              <a:rPr lang="en-US" altLang="ko-KR"/>
              <a:t>. </a:t>
            </a:r>
            <a:r>
              <a:rPr lang="ko-KR" altLang="en-US"/>
              <a:t>하나는 </a:t>
            </a:r>
            <a:r>
              <a:rPr lang="en-US" altLang="ko-KR"/>
              <a:t>normal dataset</a:t>
            </a:r>
            <a:r>
              <a:rPr lang="ko-KR" altLang="en-US"/>
              <a:t>으로 학습을 시켰을 때 환자들 영상을 넣어도 잘 되는가 입니다</a:t>
            </a:r>
            <a:r>
              <a:rPr lang="en-US" altLang="ko-KR"/>
              <a:t>. </a:t>
            </a:r>
          </a:p>
          <a:p>
            <a:r>
              <a:rPr lang="ko-KR" altLang="en-US"/>
              <a:t>이유는 환자 영상을 구하려면 엄청 어렵기 떄문이죠</a:t>
            </a:r>
            <a:r>
              <a:rPr lang="en-US" altLang="ko-KR"/>
              <a:t>. </a:t>
            </a:r>
          </a:p>
          <a:p>
            <a:r>
              <a:rPr lang="ko-KR" altLang="en-US"/>
              <a:t>비슷하게도</a:t>
            </a:r>
            <a:r>
              <a:rPr lang="en-US" altLang="ko-KR"/>
              <a:t>, </a:t>
            </a:r>
            <a:r>
              <a:rPr lang="ko-KR" altLang="en-US"/>
              <a:t>데이터셋 구하기 힘들기 때문에 불충분한 데이터셋으로 학습 잘되는 네트워크에 대한 연구가 많이 필요합니다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D9D82-5B50-4CC8-8362-B08D5C2BD4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17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구체적으로</a:t>
            </a:r>
            <a:r>
              <a:rPr lang="en-US" altLang="ko-KR"/>
              <a:t>, </a:t>
            </a:r>
            <a:r>
              <a:rPr lang="ko-KR" altLang="en-US"/>
              <a:t>이는 저희가 구현해봤던 </a:t>
            </a:r>
            <a:r>
              <a:rPr lang="en-US" altLang="ko-KR"/>
              <a:t>AUTOMAP</a:t>
            </a:r>
            <a:r>
              <a:rPr lang="ko-KR" altLang="en-US"/>
              <a:t>이라고 푸리에 변환을 학습시키는 네트워크입니다</a:t>
            </a:r>
            <a:r>
              <a:rPr lang="en-US" altLang="ko-KR"/>
              <a:t>. </a:t>
            </a:r>
            <a:r>
              <a:rPr lang="ko-KR" altLang="en-US"/>
              <a:t>데모를 위해서</a:t>
            </a:r>
            <a:r>
              <a:rPr lang="en-US" altLang="ko-KR"/>
              <a:t>, </a:t>
            </a:r>
            <a:r>
              <a:rPr lang="ko-KR" altLang="en-US"/>
              <a:t>학습을 뇌영상에 시키고</a:t>
            </a:r>
            <a:r>
              <a:rPr lang="en-US" altLang="ko-KR"/>
              <a:t>, Testing</a:t>
            </a:r>
            <a:r>
              <a:rPr lang="ko-KR" altLang="en-US"/>
              <a:t>을 이런 사진영상에 해보았습니다</a:t>
            </a:r>
            <a:r>
              <a:rPr lang="en-US" altLang="ko-KR"/>
              <a:t>. </a:t>
            </a:r>
            <a:r>
              <a:rPr lang="ko-KR" altLang="en-US"/>
              <a:t>우측과 같이 아무런 과정없이 단순히 네트워크를 학습시키면</a:t>
            </a:r>
            <a:r>
              <a:rPr lang="en-US" altLang="ko-KR"/>
              <a:t>, Training set</a:t>
            </a:r>
            <a:r>
              <a:rPr lang="ko-KR" altLang="en-US"/>
              <a:t>에서는 그럴싸하게 되지만</a:t>
            </a:r>
            <a:r>
              <a:rPr lang="en-US" altLang="ko-KR"/>
              <a:t>, Testset</a:t>
            </a:r>
            <a:r>
              <a:rPr lang="ko-KR" altLang="en-US"/>
              <a:t>에서는 실패를 하게 됩니다</a:t>
            </a:r>
            <a:r>
              <a:rPr lang="en-US" altLang="ko-KR"/>
              <a:t>. </a:t>
            </a:r>
            <a:r>
              <a:rPr lang="ko-KR" altLang="en-US"/>
              <a:t>바로 위의 </a:t>
            </a:r>
            <a:r>
              <a:rPr lang="en-US" altLang="ko-KR"/>
              <a:t>overfitting</a:t>
            </a:r>
            <a:r>
              <a:rPr lang="ko-KR" altLang="en-US"/>
              <a:t>문제에 빠진 것이죠</a:t>
            </a:r>
            <a:r>
              <a:rPr lang="en-US" altLang="ko-KR"/>
              <a:t>. </a:t>
            </a:r>
            <a:r>
              <a:rPr lang="ko-KR" altLang="en-US"/>
              <a:t>하지만 이런 </a:t>
            </a:r>
            <a:r>
              <a:rPr lang="en-US" altLang="ko-KR"/>
              <a:t>augmentation</a:t>
            </a:r>
            <a:r>
              <a:rPr lang="ko-KR" altLang="en-US"/>
              <a:t>을 조금만 해주면 결과는 잘나오게 됩니다</a:t>
            </a:r>
            <a:r>
              <a:rPr lang="en-US" altLang="ko-KR"/>
              <a:t>. </a:t>
            </a:r>
            <a:r>
              <a:rPr lang="ko-KR" altLang="en-US"/>
              <a:t>아직 딥러닝이 생각보다 오래되지 않아서</a:t>
            </a:r>
            <a:r>
              <a:rPr lang="en-US" altLang="ko-KR"/>
              <a:t>, </a:t>
            </a:r>
            <a:r>
              <a:rPr lang="ko-KR" altLang="en-US"/>
              <a:t>이런 문제들에 대해서 명확한 해결책이 나오지는 않았지만</a:t>
            </a:r>
            <a:r>
              <a:rPr lang="en-US" altLang="ko-KR"/>
              <a:t>,</a:t>
            </a:r>
            <a:r>
              <a:rPr lang="ko-KR" altLang="en-US"/>
              <a:t> 여러가지 경험적인 스킬들을 통해 해결되는 것을 보면 뭔가 해결방법이 언젠가 나오지 않을까 생각됩니다</a:t>
            </a:r>
            <a:r>
              <a:rPr lang="en-US" altLang="ko-KR"/>
              <a:t>. </a:t>
            </a:r>
            <a:r>
              <a:rPr lang="ko-KR" altLang="en-US"/>
              <a:t>이런 문제에 대해서 연구는 의미가 있을 것 같습니다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D9D82-5B50-4CC8-8362-B08D5C2BD46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3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설명가능한 딥러닝 기술입니다</a:t>
            </a:r>
            <a:r>
              <a:rPr lang="en-US" altLang="ko-KR"/>
              <a:t>. </a:t>
            </a:r>
            <a:r>
              <a:rPr lang="ko-KR" altLang="en-US"/>
              <a:t>모두들 동의하는 것은</a:t>
            </a:r>
            <a:r>
              <a:rPr lang="en-US" altLang="ko-KR"/>
              <a:t>, </a:t>
            </a:r>
            <a:r>
              <a:rPr lang="ko-KR" altLang="en-US"/>
              <a:t>빅데이터와 블랙 박스 문제는 딥러닝을 실제 </a:t>
            </a:r>
            <a:r>
              <a:rPr lang="en-US" altLang="ko-KR"/>
              <a:t>clinical practice</a:t>
            </a:r>
            <a:r>
              <a:rPr lang="ko-KR" altLang="en-US"/>
              <a:t>에 적용하는데 방해하는 두가지 가장 큰 요인입니다</a:t>
            </a:r>
            <a:r>
              <a:rPr lang="en-US" altLang="ko-KR"/>
              <a:t>. </a:t>
            </a:r>
            <a:r>
              <a:rPr lang="ko-KR" altLang="en-US"/>
              <a:t>빅데이터 문제는 아까 말씀드렸던</a:t>
            </a:r>
            <a:r>
              <a:rPr lang="en-US" altLang="ko-KR"/>
              <a:t>, generalization </a:t>
            </a:r>
            <a:r>
              <a:rPr lang="ko-KR" altLang="en-US"/>
              <a:t>문제와 같습니다</a:t>
            </a:r>
            <a:r>
              <a:rPr lang="en-US" altLang="ko-KR"/>
              <a:t>. </a:t>
            </a:r>
            <a:r>
              <a:rPr lang="ko-KR" altLang="en-US"/>
              <a:t>여기 대해서는 많이 관심을 가지고 최근에 가능성을 시사하는 연구들이 발표가 되었습니다</a:t>
            </a:r>
            <a:r>
              <a:rPr lang="en-US" altLang="ko-KR"/>
              <a:t>. </a:t>
            </a:r>
            <a:r>
              <a:rPr lang="ko-KR" altLang="en-US"/>
              <a:t>아래 그림은 </a:t>
            </a:r>
            <a:r>
              <a:rPr lang="en-US" altLang="ko-KR"/>
              <a:t>Nature biomedical engineering</a:t>
            </a:r>
            <a:r>
              <a:rPr lang="ko-KR" altLang="en-US"/>
              <a:t>에 나온 논문으로</a:t>
            </a:r>
            <a:r>
              <a:rPr lang="en-US" altLang="ko-KR"/>
              <a:t>, </a:t>
            </a:r>
            <a:r>
              <a:rPr lang="ko-KR" altLang="en-US"/>
              <a:t>이 네트워크는 환자 영상을 보고 진단을 내리는 네트워크 입니다</a:t>
            </a:r>
            <a:r>
              <a:rPr lang="en-US" altLang="ko-KR"/>
              <a:t>. </a:t>
            </a:r>
            <a:r>
              <a:rPr lang="ko-KR" altLang="en-US"/>
              <a:t>참고로 이 호환자는 </a:t>
            </a:r>
            <a:r>
              <a:rPr lang="en-US" altLang="ko-KR"/>
              <a:t>SAH</a:t>
            </a:r>
            <a:r>
              <a:rPr lang="ko-KR" altLang="en-US"/>
              <a:t>로 뇌 측면에 출혈이 있는 환자입니다</a:t>
            </a:r>
            <a:r>
              <a:rPr lang="en-US" altLang="ko-KR"/>
              <a:t>. </a:t>
            </a:r>
            <a:r>
              <a:rPr lang="ko-KR" altLang="en-US"/>
              <a:t>기존 네트워크는 아무 근거없이 </a:t>
            </a:r>
            <a:r>
              <a:rPr lang="en-US" altLang="ko-KR"/>
              <a:t>SAH </a:t>
            </a:r>
            <a:r>
              <a:rPr lang="ko-KR" altLang="en-US"/>
              <a:t>라고 잘 진단을 내리는데</a:t>
            </a:r>
            <a:r>
              <a:rPr lang="en-US" altLang="ko-KR"/>
              <a:t>, </a:t>
            </a:r>
            <a:r>
              <a:rPr lang="ko-KR" altLang="en-US"/>
              <a:t>이 네트워크를 사용하면 </a:t>
            </a:r>
            <a:r>
              <a:rPr lang="en-US" altLang="ko-KR"/>
              <a:t>prediction</a:t>
            </a:r>
            <a:r>
              <a:rPr lang="ko-KR" altLang="en-US"/>
              <a:t>에 대한 영상적 근거를 눈으로 볼 수 있습니다</a:t>
            </a:r>
            <a:r>
              <a:rPr lang="en-US" altLang="ko-KR"/>
              <a:t>. 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D9D82-5B50-4CC8-8362-B08D5C2BD46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2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 기법은 딥러닝의 불확실성도 영상화 할 수 있는 기술입니다</a:t>
            </a:r>
            <a:r>
              <a:rPr lang="en-US" altLang="ko-KR"/>
              <a:t>. </a:t>
            </a:r>
            <a:r>
              <a:rPr lang="ko-KR" altLang="en-US"/>
              <a:t>사실상 딥러닝이 아쉽게도 만능이 아니기 때문에</a:t>
            </a:r>
            <a:r>
              <a:rPr lang="en-US" altLang="ko-KR"/>
              <a:t>, </a:t>
            </a:r>
            <a:r>
              <a:rPr lang="ko-KR" altLang="en-US"/>
              <a:t>모든것을 </a:t>
            </a:r>
            <a:r>
              <a:rPr lang="en-US" altLang="ko-KR"/>
              <a:t>100% </a:t>
            </a:r>
            <a:r>
              <a:rPr lang="ko-KR" altLang="en-US"/>
              <a:t>잘할 수 없습니다</a:t>
            </a:r>
            <a:r>
              <a:rPr lang="en-US" altLang="ko-KR"/>
              <a:t>. </a:t>
            </a:r>
            <a:r>
              <a:rPr lang="ko-KR" altLang="en-US"/>
              <a:t>그래서</a:t>
            </a:r>
            <a:r>
              <a:rPr lang="en-US" altLang="ko-KR"/>
              <a:t>, Bayesian deep learning</a:t>
            </a:r>
            <a:r>
              <a:rPr lang="ko-KR" altLang="en-US"/>
              <a:t>이라는 기술이 나와서</a:t>
            </a:r>
            <a:r>
              <a:rPr lang="en-US" altLang="ko-KR"/>
              <a:t>, </a:t>
            </a:r>
            <a:r>
              <a:rPr lang="ko-KR" altLang="en-US"/>
              <a:t>네트워크에서 </a:t>
            </a:r>
            <a:r>
              <a:rPr lang="en-US" altLang="ko-KR"/>
              <a:t>"</a:t>
            </a:r>
            <a:r>
              <a:rPr lang="ko-KR" altLang="en-US"/>
              <a:t>난 이부분은 자신이 없다</a:t>
            </a:r>
            <a:r>
              <a:rPr lang="en-US" altLang="ko-KR"/>
              <a:t>" </a:t>
            </a:r>
            <a:r>
              <a:rPr lang="ko-KR" altLang="en-US"/>
              <a:t>라는 것을 보여주는 불확실성을 알려주는 네트워크입니다</a:t>
            </a:r>
            <a:r>
              <a:rPr lang="en-US" altLang="ko-KR"/>
              <a:t>. </a:t>
            </a:r>
            <a:r>
              <a:rPr lang="ko-KR" altLang="en-US"/>
              <a:t>아래 그림은 뇌의 </a:t>
            </a:r>
            <a:r>
              <a:rPr lang="en-US" altLang="ko-KR"/>
              <a:t>skull </a:t>
            </a:r>
            <a:r>
              <a:rPr lang="ko-KR" altLang="en-US"/>
              <a:t>부분을 지워주는 </a:t>
            </a:r>
            <a:r>
              <a:rPr lang="en-US" altLang="ko-KR"/>
              <a:t>brain extraction </a:t>
            </a:r>
            <a:r>
              <a:rPr lang="ko-KR" altLang="en-US"/>
              <a:t>을 해주는 네트워크입니다</a:t>
            </a:r>
            <a:r>
              <a:rPr lang="en-US" altLang="ko-KR"/>
              <a:t>. </a:t>
            </a:r>
            <a:r>
              <a:rPr lang="ko-KR" altLang="en-US"/>
              <a:t>이와같이 빨간색에서 불확실한 것을 볼 수 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D9D82-5B50-4CC8-8362-B08D5C2BD46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112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마지막은</a:t>
            </a:r>
            <a:r>
              <a:rPr lang="en-US" altLang="ko-KR"/>
              <a:t>, </a:t>
            </a:r>
            <a:r>
              <a:rPr lang="ko-KR" altLang="en-US"/>
              <a:t>특수 목적에 맞게 학습을 하게 하는 방법이 의료에 필요합니다</a:t>
            </a:r>
            <a:r>
              <a:rPr lang="en-US" altLang="ko-KR"/>
              <a:t>. </a:t>
            </a:r>
            <a:r>
              <a:rPr lang="ko-KR" altLang="en-US"/>
              <a:t>왼쪽 그림을 보면 그냥 기존 네트워크를 넣으면 영상이 뿌옇게 나옵니다</a:t>
            </a:r>
            <a:r>
              <a:rPr lang="en-US" altLang="ko-KR"/>
              <a:t>. </a:t>
            </a:r>
            <a:r>
              <a:rPr lang="ko-KR" altLang="en-US"/>
              <a:t>그 이유는</a:t>
            </a:r>
            <a:r>
              <a:rPr lang="en-US" altLang="ko-KR"/>
              <a:t>, </a:t>
            </a:r>
            <a:r>
              <a:rPr lang="ko-KR" altLang="en-US"/>
              <a:t>네트워크에게 목적을 안 말해서 그렇죠</a:t>
            </a:r>
            <a:r>
              <a:rPr lang="en-US" altLang="ko-KR"/>
              <a:t>. </a:t>
            </a:r>
            <a:r>
              <a:rPr lang="ko-KR" altLang="en-US"/>
              <a:t>목적을 사람이 그린것과 구별안되게 학습을 해줘 로 해주면 이와 같이 좋게 나옵니다</a:t>
            </a:r>
            <a:r>
              <a:rPr lang="en-US" altLang="ko-KR"/>
              <a:t>. 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D9D82-5B50-4CC8-8362-B08D5C2BD46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247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의료영상에서 생각해 봐야될 점이 다음과 같습니다</a:t>
            </a:r>
            <a:r>
              <a:rPr lang="en-US" altLang="ko-KR"/>
              <a:t>. </a:t>
            </a:r>
            <a:r>
              <a:rPr lang="ko-KR" altLang="en-US"/>
              <a:t>만약 </a:t>
            </a:r>
            <a:r>
              <a:rPr lang="en-US" altLang="ko-KR"/>
              <a:t>CSF </a:t>
            </a:r>
            <a:r>
              <a:rPr lang="ko-KR" altLang="en-US"/>
              <a:t>측정이 목적이라면 그냥 지금 평범한 네트워크를 쓰면 되지만</a:t>
            </a:r>
            <a:r>
              <a:rPr lang="en-US" altLang="ko-KR"/>
              <a:t>, </a:t>
            </a:r>
            <a:r>
              <a:rPr lang="ko-KR" altLang="en-US"/>
              <a:t>위와 같이 </a:t>
            </a:r>
            <a:r>
              <a:rPr lang="en-US" altLang="ko-KR"/>
              <a:t>tiny lesion</a:t>
            </a:r>
            <a:r>
              <a:rPr lang="ko-KR" altLang="en-US"/>
              <a:t>을 찾는 영상을 만들고 싶으면</a:t>
            </a:r>
            <a:r>
              <a:rPr lang="en-US" altLang="ko-KR"/>
              <a:t>, </a:t>
            </a:r>
            <a:r>
              <a:rPr lang="ko-KR" altLang="en-US"/>
              <a:t>좀더 기술개발이 요구될 것입니다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D9D82-5B50-4CC8-8362-B08D5C2BD46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02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5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8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6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16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8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39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8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31FA46E-DEC5-4C60-A91A-874B4EC6CBEA}"/>
              </a:ext>
            </a:extLst>
          </p:cNvPr>
          <p:cNvSpPr/>
          <p:nvPr userDrawn="1"/>
        </p:nvSpPr>
        <p:spPr>
          <a:xfrm>
            <a:off x="0" y="1"/>
            <a:ext cx="9144000" cy="211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5D7B4E-FAE1-42ED-9A5F-07B6F6A8E309}"/>
              </a:ext>
            </a:extLst>
          </p:cNvPr>
          <p:cNvSpPr/>
          <p:nvPr userDrawn="1"/>
        </p:nvSpPr>
        <p:spPr>
          <a:xfrm>
            <a:off x="0" y="6646986"/>
            <a:ext cx="9144000" cy="211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8585F-F332-4685-86E0-77705C52ACE4}"/>
              </a:ext>
            </a:extLst>
          </p:cNvPr>
          <p:cNvSpPr txBox="1"/>
          <p:nvPr userDrawn="1"/>
        </p:nvSpPr>
        <p:spPr>
          <a:xfrm>
            <a:off x="0" y="6623500"/>
            <a:ext cx="3499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2019 Fall Semester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0AEEB-3E6A-4849-8CA3-FF2B2C03C0C7}"/>
              </a:ext>
            </a:extLst>
          </p:cNvPr>
          <p:cNvSpPr txBox="1"/>
          <p:nvPr userDrawn="1"/>
        </p:nvSpPr>
        <p:spPr>
          <a:xfrm>
            <a:off x="5644663" y="6623500"/>
            <a:ext cx="3499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Medical Imaging Laboratory, Seoul, Korea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E84D1-E922-455C-96B3-3D3F37A70837}"/>
              </a:ext>
            </a:extLst>
          </p:cNvPr>
          <p:cNvSpPr txBox="1"/>
          <p:nvPr userDrawn="1"/>
        </p:nvSpPr>
        <p:spPr>
          <a:xfrm>
            <a:off x="0" y="-25298"/>
            <a:ext cx="3499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Medical Machine Learning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6" descr="logo5.png">
            <a:extLst>
              <a:ext uri="{FF2B5EF4-FFF2-40B4-BE49-F238E27FC236}">
                <a16:creationId xmlns:a16="http://schemas.microsoft.com/office/drawing/2014/main" id="{7C274B90-5323-4485-AC18-FDB2E1D35A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34157" y="322755"/>
            <a:ext cx="572683" cy="59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31FA46E-DEC5-4C60-A91A-874B4EC6CBEA}"/>
              </a:ext>
            </a:extLst>
          </p:cNvPr>
          <p:cNvSpPr/>
          <p:nvPr userDrawn="1"/>
        </p:nvSpPr>
        <p:spPr>
          <a:xfrm>
            <a:off x="0" y="1"/>
            <a:ext cx="9144000" cy="211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5D7B4E-FAE1-42ED-9A5F-07B6F6A8E309}"/>
              </a:ext>
            </a:extLst>
          </p:cNvPr>
          <p:cNvSpPr/>
          <p:nvPr userDrawn="1"/>
        </p:nvSpPr>
        <p:spPr>
          <a:xfrm>
            <a:off x="0" y="6646986"/>
            <a:ext cx="9144000" cy="2110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8585F-F332-4685-86E0-77705C52ACE4}"/>
              </a:ext>
            </a:extLst>
          </p:cNvPr>
          <p:cNvSpPr txBox="1"/>
          <p:nvPr userDrawn="1"/>
        </p:nvSpPr>
        <p:spPr>
          <a:xfrm>
            <a:off x="0" y="6623500"/>
            <a:ext cx="3499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2019 Fall Semester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0AEEB-3E6A-4849-8CA3-FF2B2C03C0C7}"/>
              </a:ext>
            </a:extLst>
          </p:cNvPr>
          <p:cNvSpPr txBox="1"/>
          <p:nvPr userDrawn="1"/>
        </p:nvSpPr>
        <p:spPr>
          <a:xfrm>
            <a:off x="5644663" y="6623500"/>
            <a:ext cx="3499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Medical Imaging Laboratory, Seoul, Korea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E84D1-E922-455C-96B3-3D3F37A70837}"/>
              </a:ext>
            </a:extLst>
          </p:cNvPr>
          <p:cNvSpPr txBox="1"/>
          <p:nvPr userDrawn="1"/>
        </p:nvSpPr>
        <p:spPr>
          <a:xfrm>
            <a:off x="0" y="-25298"/>
            <a:ext cx="3499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Medical Machine Learning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6" descr="logo5.png">
            <a:extLst>
              <a:ext uri="{FF2B5EF4-FFF2-40B4-BE49-F238E27FC236}">
                <a16:creationId xmlns:a16="http://schemas.microsoft.com/office/drawing/2014/main" id="{7C274B90-5323-4485-AC18-FDB2E1D35A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34157" y="322755"/>
            <a:ext cx="572683" cy="59418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A2A4F9-872D-4A29-9CE1-D491AB484DE8}"/>
              </a:ext>
            </a:extLst>
          </p:cNvPr>
          <p:cNvCxnSpPr/>
          <p:nvPr userDrawn="1"/>
        </p:nvCxnSpPr>
        <p:spPr>
          <a:xfrm>
            <a:off x="0" y="909650"/>
            <a:ext cx="6695768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49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8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E8A65-C5AA-494D-8EC2-FA83A1D3432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63201-532E-4932-ABF2-52C856023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3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st.ai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2605E-A0E0-4BAC-933C-60DB92D68700}"/>
              </a:ext>
            </a:extLst>
          </p:cNvPr>
          <p:cNvSpPr txBox="1"/>
          <p:nvPr/>
        </p:nvSpPr>
        <p:spPr>
          <a:xfrm>
            <a:off x="2203267" y="2153574"/>
            <a:ext cx="473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Medical Machine Learning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C527C-DD60-46F4-AE46-51D88CFBE71D}"/>
              </a:ext>
            </a:extLst>
          </p:cNvPr>
          <p:cNvSpPr txBox="1"/>
          <p:nvPr/>
        </p:nvSpPr>
        <p:spPr>
          <a:xfrm>
            <a:off x="2203267" y="4034135"/>
            <a:ext cx="4737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2019.11.19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91125-43CA-4754-B47A-6FE88D519C60}"/>
              </a:ext>
            </a:extLst>
          </p:cNvPr>
          <p:cNvSpPr txBox="1"/>
          <p:nvPr/>
        </p:nvSpPr>
        <p:spPr>
          <a:xfrm>
            <a:off x="2137554" y="2967335"/>
            <a:ext cx="473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Super- Resolution Using Deep Learning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7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323"/>
            <a:ext cx="6632043" cy="50390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4981" y="3349870"/>
            <a:ext cx="298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Network Architecture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4346043" y="37540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CNN – BN - RELU -  ….. – CNN </a:t>
            </a:r>
          </a:p>
          <a:p>
            <a:pPr marL="285750" indent="-285750">
              <a:buFontTx/>
              <a:buChar char="-"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8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42" y="6025661"/>
            <a:ext cx="5133975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185"/>
            <a:ext cx="6391275" cy="4714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37891" y="3560582"/>
            <a:ext cx="4818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Show output: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중간의 결과를 출력 후 저장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1399" y="6260645"/>
            <a:ext cx="4818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Loss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plot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해주는 모듈 다운로드 후 설치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96" y="1093947"/>
            <a:ext cx="9163696" cy="3822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1915" y="3763108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중간 결과 출력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0338" y="2148254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Loss Graph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0261" y="2148254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출력 영상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596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46B46-67BC-4607-8E03-5EE8D989D4CF}"/>
              </a:ext>
            </a:extLst>
          </p:cNvPr>
          <p:cNvSpPr txBox="1"/>
          <p:nvPr/>
        </p:nvSpPr>
        <p:spPr>
          <a:xfrm>
            <a:off x="139335" y="452846"/>
            <a:ext cx="753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Test data 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검증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46B46-67BC-4607-8E03-5EE8D989D4CF}"/>
              </a:ext>
            </a:extLst>
          </p:cNvPr>
          <p:cNvSpPr txBox="1"/>
          <p:nvPr/>
        </p:nvSpPr>
        <p:spPr>
          <a:xfrm>
            <a:off x="139335" y="1132784"/>
            <a:ext cx="8116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이 완료된 네트워크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(Epoch 11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정도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Testset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를 확인해본다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Ex) </a:t>
            </a:r>
            <a:r>
              <a:rPr lang="en-US" altLang="ko-KR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Testset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Data 100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번째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Slice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 잘 동작하는지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47" y="2456223"/>
            <a:ext cx="5768308" cy="40433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4062" y="2936631"/>
            <a:ext cx="4035669" cy="7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46B46-67BC-4607-8E03-5EE8D989D4CF}"/>
              </a:ext>
            </a:extLst>
          </p:cNvPr>
          <p:cNvSpPr txBox="1"/>
          <p:nvPr/>
        </p:nvSpPr>
        <p:spPr>
          <a:xfrm>
            <a:off x="139335" y="452846"/>
            <a:ext cx="753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Test data 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의 성능 평가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(SSIM, PSNR)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46B46-67BC-4607-8E03-5EE8D989D4CF}"/>
              </a:ext>
            </a:extLst>
          </p:cNvPr>
          <p:cNvSpPr txBox="1"/>
          <p:nvPr/>
        </p:nvSpPr>
        <p:spPr>
          <a:xfrm>
            <a:off x="139335" y="1132784"/>
            <a:ext cx="81166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ko-KR" dirty="0"/>
              <a:t>from </a:t>
            </a:r>
            <a:r>
              <a:rPr lang="en-US" altLang="ko-KR" dirty="0" err="1"/>
              <a:t>skimage.measure</a:t>
            </a:r>
            <a:r>
              <a:rPr lang="en-US" altLang="ko-KR" dirty="0"/>
              <a:t> import </a:t>
            </a:r>
            <a:r>
              <a:rPr lang="en-US" altLang="ko-KR" dirty="0" err="1"/>
              <a:t>compare_psnr</a:t>
            </a:r>
            <a:r>
              <a:rPr lang="en-US" altLang="ko-KR" dirty="0"/>
              <a:t>, </a:t>
            </a:r>
            <a:r>
              <a:rPr lang="en-US" altLang="ko-KR" dirty="0" err="1" smtClean="0"/>
              <a:t>compare_ssim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5" y="1718356"/>
            <a:ext cx="8473587" cy="36669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49869" y="3551822"/>
            <a:ext cx="2655277" cy="25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39561" y="3807069"/>
            <a:ext cx="2655277" cy="25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31577" y="4062316"/>
            <a:ext cx="2655277" cy="25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30062" y="4315094"/>
            <a:ext cx="2655277" cy="25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59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8250" y="389039"/>
            <a:ext cx="7586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ko-KR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목적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Dataset Preparation &amp; Image improvement</a:t>
            </a:r>
            <a:endParaRPr lang="en-US" altLang="ko-K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7381" y="789149"/>
            <a:ext cx="837928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set, Validation set, Testing set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 분할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(7:1:2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비율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2.  Testing set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최종까지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절대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결과를 확인 해서는 안된다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 =&gt; Cheating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최적화의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방법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Loss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Validation set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의 결과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보면서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(Loss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가 작다고 절대 내가 원하는 영상이 나온 것은 아니다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3. Testing set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은 실제 상황을 가정하고 만들어야 됨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32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0662" y="5286324"/>
            <a:ext cx="87571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P1_dcm ~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P3_dcm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Training 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P4_dcm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Validation 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P5_dcm: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Testing 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마지막 성능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Evaluation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할 때만 봐야 됨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6822"/>
          <a:stretch/>
        </p:blipFill>
        <p:spPr>
          <a:xfrm>
            <a:off x="310663" y="394111"/>
            <a:ext cx="5752001" cy="4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0"/>
            <a:ext cx="6496050" cy="66389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43190" y="2825102"/>
            <a:ext cx="3421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X_train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Y_train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: Training set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X_val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Y_val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: Validation set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: Testing set</a:t>
            </a:r>
          </a:p>
        </p:txBody>
      </p:sp>
    </p:spTree>
    <p:extLst>
      <p:ext uri="{BB962C8B-B14F-4D97-AF65-F5344CB8AC3E}">
        <p14:creationId xmlns:p14="http://schemas.microsoft.com/office/powerpoint/2010/main" val="1985077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2605E-A0E0-4BAC-933C-60DB92D68700}"/>
              </a:ext>
            </a:extLst>
          </p:cNvPr>
          <p:cNvSpPr txBox="1"/>
          <p:nvPr/>
        </p:nvSpPr>
        <p:spPr>
          <a:xfrm>
            <a:off x="1487667" y="2260044"/>
            <a:ext cx="6168666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Medical Machine Learning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Project Description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76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F348E6-F668-4F3C-8163-3BA9476074E3}"/>
              </a:ext>
            </a:extLst>
          </p:cNvPr>
          <p:cNvSpPr/>
          <p:nvPr/>
        </p:nvSpPr>
        <p:spPr>
          <a:xfrm>
            <a:off x="7483713" y="6260803"/>
            <a:ext cx="15488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hlinkClick r:id="rId3"/>
              </a:rPr>
              <a:t>https://www.kaggle.com</a:t>
            </a:r>
            <a:endParaRPr lang="ko-KR" altLang="en-US" sz="10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D8A73C-D000-4A0D-955E-462749F8E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16" y="1506983"/>
            <a:ext cx="7726167" cy="13916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759C80-7BBD-4019-95FC-C2F55511743C}"/>
              </a:ext>
            </a:extLst>
          </p:cNvPr>
          <p:cNvSpPr/>
          <p:nvPr/>
        </p:nvSpPr>
        <p:spPr>
          <a:xfrm>
            <a:off x="2038876" y="3429000"/>
            <a:ext cx="5444837" cy="223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kern="0" dirty="0">
                <a:latin typeface="Arial" panose="020B0604020202020204" pitchFamily="34" charset="0"/>
                <a:cs typeface="Times New Roman" panose="02020603050405020304" pitchFamily="18" charset="0"/>
              </a:rPr>
              <a:t>데이터 다운로드 </a:t>
            </a:r>
            <a:r>
              <a:rPr lang="en-US" altLang="ko-KR" sz="2400" kern="0" dirty="0">
                <a:latin typeface="Arial" panose="020B0604020202020204" pitchFamily="34" charset="0"/>
                <a:cs typeface="Times New Roman" panose="02020603050405020304" pitchFamily="18" charset="0"/>
              </a:rPr>
              <a:t>&amp; </a:t>
            </a:r>
            <a:r>
              <a:rPr lang="en-US" altLang="ko-KR" sz="2400" kern="0" dirty="0" err="1">
                <a:latin typeface="Arial" panose="020B0604020202020204" pitchFamily="34" charset="0"/>
                <a:cs typeface="Times New Roman" panose="02020603050405020304" pitchFamily="18" charset="0"/>
              </a:rPr>
              <a:t>Colab</a:t>
            </a:r>
            <a:r>
              <a:rPr lang="en-US" altLang="ko-KR" sz="2400" kern="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kern="0" dirty="0">
                <a:latin typeface="Arial" panose="020B0604020202020204" pitchFamily="34" charset="0"/>
                <a:cs typeface="Times New Roman" panose="02020603050405020304" pitchFamily="18" charset="0"/>
              </a:rPr>
              <a:t>연동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kern="0" dirty="0">
                <a:latin typeface="Arial" panose="020B0604020202020204" pitchFamily="34" charset="0"/>
                <a:cs typeface="Times New Roman" panose="02020603050405020304" pitchFamily="18" charset="0"/>
              </a:rPr>
              <a:t>Data preprocessing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kern="0" dirty="0">
                <a:latin typeface="Arial" panose="020B0604020202020204" pitchFamily="34" charset="0"/>
                <a:cs typeface="Times New Roman" panose="02020603050405020304" pitchFamily="18" charset="0"/>
              </a:rPr>
              <a:t>Define your own neural network 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kern="0" dirty="0">
                <a:latin typeface="Arial" panose="020B0604020202020204" pitchFamily="34" charset="0"/>
                <a:cs typeface="Times New Roman" panose="02020603050405020304" pitchFamily="18" charset="0"/>
              </a:rPr>
              <a:t>Train &amp; Test the trained network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8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6DC56-E229-46B8-9399-CEEE720CCFA2}"/>
              </a:ext>
            </a:extLst>
          </p:cNvPr>
          <p:cNvSpPr txBox="1"/>
          <p:nvPr/>
        </p:nvSpPr>
        <p:spPr>
          <a:xfrm>
            <a:off x="139335" y="452846"/>
            <a:ext cx="364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D357B-B8C1-4BCA-9F54-19719E88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36" y="1390308"/>
            <a:ext cx="3873365" cy="43165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228070-800B-46C4-A6BC-E219BDF6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279096"/>
            <a:ext cx="4396752" cy="4651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9D491-47A1-436E-8B32-D01B53E05FD0}"/>
              </a:ext>
            </a:extLst>
          </p:cNvPr>
          <p:cNvSpPr txBox="1"/>
          <p:nvPr/>
        </p:nvSpPr>
        <p:spPr>
          <a:xfrm>
            <a:off x="1891373" y="5931017"/>
            <a:ext cx="17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Image : </a:t>
            </a:r>
            <a:r>
              <a:rPr lang="ko-KR" altLang="en-US" b="1" dirty="0"/>
              <a:t>영상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0CEF6-9032-49F6-A3C5-7A46491F03C5}"/>
              </a:ext>
            </a:extLst>
          </p:cNvPr>
          <p:cNvSpPr txBox="1"/>
          <p:nvPr/>
        </p:nvSpPr>
        <p:spPr>
          <a:xfrm>
            <a:off x="6011766" y="5754849"/>
            <a:ext cx="21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 : </a:t>
            </a:r>
            <a:r>
              <a:rPr lang="ko-KR" altLang="en-US" b="1" dirty="0"/>
              <a:t>영상 정보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4062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F348E6-F668-4F3C-8163-3BA9476074E3}"/>
              </a:ext>
            </a:extLst>
          </p:cNvPr>
          <p:cNvSpPr/>
          <p:nvPr/>
        </p:nvSpPr>
        <p:spPr>
          <a:xfrm>
            <a:off x="7483713" y="6260803"/>
            <a:ext cx="15488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hlinkClick r:id="rId3"/>
              </a:rPr>
              <a:t>https://www.kaggle.com</a:t>
            </a:r>
            <a:endParaRPr lang="ko-KR" altLang="en-US" sz="10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E0AA9-2412-43D3-9DE0-846E69ADD726}"/>
              </a:ext>
            </a:extLst>
          </p:cNvPr>
          <p:cNvSpPr txBox="1"/>
          <p:nvPr/>
        </p:nvSpPr>
        <p:spPr>
          <a:xfrm>
            <a:off x="139334" y="452846"/>
            <a:ext cx="580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Ultrasound Nerve Detection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B79546-AD96-4FD8-82B6-F89CDEE42505}"/>
              </a:ext>
            </a:extLst>
          </p:cNvPr>
          <p:cNvSpPr/>
          <p:nvPr/>
        </p:nvSpPr>
        <p:spPr>
          <a:xfrm>
            <a:off x="360052" y="1488025"/>
            <a:ext cx="82058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TASK 1. Data preprocessing</a:t>
            </a:r>
          </a:p>
          <a:p>
            <a:pPr lvl="0" algn="just">
              <a:lnSpc>
                <a:spcPct val="150000"/>
              </a:lnSpc>
            </a:pP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 → 데이터 크기 조절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, normalization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등 적용 후 이미지 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plot</a:t>
            </a:r>
          </a:p>
          <a:p>
            <a:pPr lvl="0" algn="just">
              <a:lnSpc>
                <a:spcPct val="150000"/>
              </a:lnSpc>
            </a:pP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TASK 2. </a:t>
            </a:r>
            <a:r>
              <a:rPr lang="ko-KR" altLang="en-US" sz="2000" kern="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가장 단순한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네트워크로 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training, validation matrix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설명</a:t>
            </a:r>
            <a:endParaRPr lang="en-US" altLang="ko-KR" sz="2000" kern="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 → 기존 네트워크로 학습 후 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confusion matrix, roc curve plot</a:t>
            </a:r>
          </a:p>
          <a:p>
            <a:pPr lvl="0" algn="just">
              <a:lnSpc>
                <a:spcPct val="150000"/>
              </a:lnSpc>
            </a:pP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TASK 3.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기존 결과 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improve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시킬 새로운 네트워크 구축</a:t>
            </a:r>
            <a:endParaRPr lang="en-US" altLang="ko-KR" sz="2000" kern="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  a)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기존 네트워크와 </a:t>
            </a:r>
            <a:r>
              <a:rPr lang="ko-KR" altLang="en-US" sz="2000" kern="0" dirty="0" err="1">
                <a:latin typeface="Arial" panose="020B0604020202020204" pitchFamily="34" charset="0"/>
                <a:cs typeface="Times New Roman" panose="02020603050405020304" pitchFamily="18" charset="0"/>
              </a:rPr>
              <a:t>다른점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 설명 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(ex. Dropout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추가 등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  b)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새로운 네트워크에 대한 자세한 설명 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(learning rate, epoch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등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TASK 4.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새로운 네트워크로 학습 후 </a:t>
            </a: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confusion matrix, roc curve plot</a:t>
            </a:r>
          </a:p>
          <a:p>
            <a:pPr lvl="0" algn="just">
              <a:lnSpc>
                <a:spcPct val="150000"/>
              </a:lnSpc>
            </a:pPr>
            <a:r>
              <a:rPr lang="en-US" altLang="ko-KR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000" kern="0" dirty="0">
                <a:latin typeface="Arial" panose="020B0604020202020204" pitchFamily="34" charset="0"/>
                <a:cs typeface="Times New Roman" panose="02020603050405020304" pitchFamily="18" charset="0"/>
              </a:rPr>
              <a:t>→ 기존 네트워크 결과에 비해 향상된 점 설명</a:t>
            </a:r>
            <a:endParaRPr lang="en-US" altLang="ko-KR" sz="2000" kern="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787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808" y="404446"/>
            <a:ext cx="30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제출해야 될 내용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807" y="1207476"/>
            <a:ext cx="7578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/>
              <a:t>작성한 </a:t>
            </a:r>
            <a:r>
              <a:rPr lang="ko-KR" altLang="en-US" b="1" dirty="0" err="1" smtClean="0"/>
              <a:t>쥬피터</a:t>
            </a:r>
            <a:r>
              <a:rPr lang="ko-KR" altLang="en-US" b="1" dirty="0" smtClean="0"/>
              <a:t> 노트북 </a:t>
            </a:r>
            <a:r>
              <a:rPr lang="en-US" altLang="ko-KR" b="1" dirty="0" smtClean="0"/>
              <a:t>=&gt; </a:t>
            </a:r>
            <a:r>
              <a:rPr lang="ko-KR" altLang="en-US" b="1" dirty="0" smtClean="0"/>
              <a:t>중요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코드는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편한 것 사용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=&gt; </a:t>
            </a:r>
            <a:r>
              <a:rPr lang="ko-KR" altLang="en-US" dirty="0" smtClean="0"/>
              <a:t>실제로 저희가 돌려볼 수 있게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smtClean="0"/>
              <a:t>2.   </a:t>
            </a:r>
            <a:r>
              <a:rPr lang="ko-KR" altLang="en-US" dirty="0" smtClean="0"/>
              <a:t>보고서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간단히 작성해도 됨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809" y="3308838"/>
            <a:ext cx="13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평가요소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77882" y="3655326"/>
            <a:ext cx="3238465" cy="22319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A4A3C8-7FF2-4C3F-8FD4-BF8EEB6FEB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88138" y="3462874"/>
            <a:ext cx="2566089" cy="2486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2039" y="3285994"/>
            <a:ext cx="135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ROC curve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08943" y="3162840"/>
            <a:ext cx="192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Confusion matrix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40228" y="5843350"/>
            <a:ext cx="327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ROC area &gt; 0.7 </a:t>
            </a:r>
            <a:r>
              <a:rPr lang="ko-KR" altLang="en-US" b="1" dirty="0" smtClean="0"/>
              <a:t>시 기본 점수 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높으면 높을수록 </a:t>
            </a:r>
            <a:r>
              <a:rPr lang="ko-KR" altLang="en-US" b="1" dirty="0" err="1" smtClean="0"/>
              <a:t>추가점수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92170" y="5881701"/>
            <a:ext cx="384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ROC Curve</a:t>
            </a:r>
            <a:r>
              <a:rPr lang="ko-KR" altLang="en-US" b="1" dirty="0" smtClean="0"/>
              <a:t>의 결과와 </a:t>
            </a:r>
            <a:r>
              <a:rPr lang="en-US" altLang="ko-KR" b="1" dirty="0" smtClean="0"/>
              <a:t>Confusion matrix</a:t>
            </a:r>
            <a:r>
              <a:rPr lang="ko-KR" altLang="en-US" b="1" dirty="0" smtClean="0"/>
              <a:t>와 일치하는지 </a:t>
            </a:r>
            <a:r>
              <a:rPr lang="en-US" altLang="ko-KR" b="1" dirty="0" smtClean="0"/>
              <a:t>(Threshold)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75304" y="1770060"/>
            <a:ext cx="2881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solidFill>
                  <a:srgbClr val="FF0000"/>
                </a:solidFill>
              </a:rPr>
              <a:t>※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r>
              <a:rPr lang="ko-KR" altLang="en-US" i="1" dirty="0" smtClean="0">
                <a:solidFill>
                  <a:srgbClr val="FF0000"/>
                </a:solidFill>
              </a:rPr>
              <a:t>제출일</a:t>
            </a:r>
            <a:r>
              <a:rPr lang="en-US" altLang="ko-KR" i="1" dirty="0" smtClean="0">
                <a:solidFill>
                  <a:srgbClr val="FF0000"/>
                </a:solidFill>
              </a:rPr>
              <a:t>, </a:t>
            </a:r>
            <a:r>
              <a:rPr lang="ko-KR" altLang="en-US" i="1" dirty="0" smtClean="0">
                <a:solidFill>
                  <a:srgbClr val="FF0000"/>
                </a:solidFill>
              </a:rPr>
              <a:t>평가요소 </a:t>
            </a:r>
            <a:r>
              <a:rPr lang="ko-KR" altLang="en-US" i="1" dirty="0">
                <a:solidFill>
                  <a:srgbClr val="FF0000"/>
                </a:solidFill>
              </a:rPr>
              <a:t>등</a:t>
            </a:r>
            <a:r>
              <a:rPr lang="ko-KR" altLang="en-US" i="1" dirty="0" smtClean="0">
                <a:solidFill>
                  <a:srgbClr val="FF0000"/>
                </a:solidFill>
              </a:rPr>
              <a:t> 상세한 내용은 추후 </a:t>
            </a:r>
            <a:r>
              <a:rPr lang="ko-KR" altLang="en-US" i="1" dirty="0" err="1" smtClean="0">
                <a:solidFill>
                  <a:srgbClr val="FF0000"/>
                </a:solidFill>
              </a:rPr>
              <a:t>와이섹에</a:t>
            </a:r>
            <a:r>
              <a:rPr lang="ko-KR" altLang="en-US" i="1" dirty="0" smtClean="0">
                <a:solidFill>
                  <a:srgbClr val="FF0000"/>
                </a:solidFill>
              </a:rPr>
              <a:t> 올리겠습니다</a:t>
            </a:r>
            <a:endParaRPr lang="en-US" altLang="ko-KR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1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46B46-67BC-4607-8E03-5EE8D989D4CF}"/>
              </a:ext>
            </a:extLst>
          </p:cNvPr>
          <p:cNvSpPr txBox="1"/>
          <p:nvPr/>
        </p:nvSpPr>
        <p:spPr>
          <a:xfrm>
            <a:off x="139334" y="452846"/>
            <a:ext cx="779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Q&amp;A 1. 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데이터를 준비하는 것이 중요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ko-KR" alt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돌리는 것이 중요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0377" y="1106189"/>
            <a:ext cx="766028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Data-driven approach 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성능은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에 따라 좌지우지된다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&lt; 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꼭 확인해봐야 되는 부분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input –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정답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pair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 잘 이루어졌는가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정답의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 높은가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신뢰도가 낮은 정답들은 아예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제외하는게 때로는 좋음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데이터가 편향되어 있지 않는가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77" y="3091711"/>
            <a:ext cx="7854320" cy="3010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5348" y="5886957"/>
            <a:ext cx="424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 Preparation &amp; Network architecture is preparing a cost-function landscape!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579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046B46-67BC-4607-8E03-5EE8D989D4CF}"/>
              </a:ext>
            </a:extLst>
          </p:cNvPr>
          <p:cNvSpPr txBox="1"/>
          <p:nvPr/>
        </p:nvSpPr>
        <p:spPr>
          <a:xfrm>
            <a:off x="139334" y="452846"/>
            <a:ext cx="779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Q&amp;A 2. 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어떤 강의를 참조하는 것이 좋을까요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4165" y="1019880"/>
            <a:ext cx="3158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hlinkClick r:id="rId2"/>
              </a:rPr>
              <a:t>https://www.fast.ai/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993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46B46-67BC-4607-8E03-5EE8D989D4CF}"/>
              </a:ext>
            </a:extLst>
          </p:cNvPr>
          <p:cNvSpPr txBox="1"/>
          <p:nvPr/>
        </p:nvSpPr>
        <p:spPr>
          <a:xfrm>
            <a:off x="1238373" y="2527830"/>
            <a:ext cx="7791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Q&amp;A 3. 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의료영상 </a:t>
            </a:r>
            <a:r>
              <a:rPr lang="ko-KR" alt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딥러닝에서</a:t>
            </a:r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가장 문제되는 부분들이 뭐가 있을까요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34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4000" y="118800"/>
            <a:ext cx="347723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bg1">
                    <a:lumMod val="95000"/>
                  </a:schemeClr>
                </a:solidFill>
              </a:rPr>
              <a:t>1. Generalization</a:t>
            </a:r>
            <a:endParaRPr lang="ko-KR" alt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3A688-C215-4BCF-8634-F97E171112D3}"/>
              </a:ext>
            </a:extLst>
          </p:cNvPr>
          <p:cNvSpPr txBox="1"/>
          <p:nvPr/>
        </p:nvSpPr>
        <p:spPr>
          <a:xfrm>
            <a:off x="322187" y="4365104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Normal images </a:t>
            </a:r>
            <a:r>
              <a:rPr lang="en-US"/>
              <a:t>=&gt; Easy to get.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Patient images </a:t>
            </a:r>
            <a:r>
              <a:rPr lang="en-US"/>
              <a:t>=&gt; Difficult to 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we train normal image dataset and apply for patient images?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have insufficient dataset =&gt; can we train the neural 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02240-EF8F-47B2-BF51-57EFD382164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25" y="960082"/>
            <a:ext cx="8517235" cy="34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9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A2FC0E-FA8C-4660-AA1D-5236B05E64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0" y="764704"/>
            <a:ext cx="8753579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7330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4000" y="118800"/>
            <a:ext cx="326243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bg1">
                    <a:lumMod val="95000"/>
                  </a:schemeClr>
                </a:solidFill>
              </a:rPr>
              <a:t>2. Explainability</a:t>
            </a:r>
            <a:endParaRPr lang="ko-KR" alt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0300C-ED9B-4287-A77F-6470B43FE18B}"/>
              </a:ext>
            </a:extLst>
          </p:cNvPr>
          <p:cNvSpPr txBox="1"/>
          <p:nvPr/>
        </p:nvSpPr>
        <p:spPr>
          <a:xfrm>
            <a:off x="251520" y="1124744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"</a:t>
            </a:r>
            <a:r>
              <a:rPr lang="en-US" b="1">
                <a:highlight>
                  <a:srgbClr val="FFFF00"/>
                </a:highlight>
              </a:rPr>
              <a:t>Big data</a:t>
            </a:r>
            <a:r>
              <a:rPr lang="en-US" b="1"/>
              <a:t>" and the "</a:t>
            </a:r>
            <a:r>
              <a:rPr lang="en-US" b="1">
                <a:highlight>
                  <a:srgbClr val="FFFF00"/>
                </a:highlight>
              </a:rPr>
              <a:t>black box</a:t>
            </a:r>
            <a:r>
              <a:rPr lang="en-US" b="1"/>
              <a:t>" problem present substantial obstacles to the development and adoption of medical deep-learning systems into </a:t>
            </a:r>
            <a:br>
              <a:rPr lang="en-US" b="1"/>
            </a:br>
            <a:r>
              <a:rPr lang="en-US" b="1"/>
              <a:t>clinical practice</a:t>
            </a:r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3392D1-79E1-45C8-9EC9-099512B77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4690"/>
            <a:ext cx="9144000" cy="25686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472A589-4348-4C73-89FF-03FC093AC92E}"/>
              </a:ext>
            </a:extLst>
          </p:cNvPr>
          <p:cNvSpPr/>
          <p:nvPr/>
        </p:nvSpPr>
        <p:spPr>
          <a:xfrm>
            <a:off x="125277" y="4713310"/>
            <a:ext cx="88934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Hyunkwang Lee et al, An explainable deep-learning algorithm for the detection of acute intracranial haemorrhage from small datasets, Nature Biomedical Engineering (2018).</a:t>
            </a:r>
          </a:p>
        </p:txBody>
      </p:sp>
    </p:spTree>
    <p:extLst>
      <p:ext uri="{BB962C8B-B14F-4D97-AF65-F5344CB8AC3E}">
        <p14:creationId xmlns:p14="http://schemas.microsoft.com/office/powerpoint/2010/main" val="149350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4A28E-29AA-4975-9E9A-81C0F22D81FB}"/>
              </a:ext>
            </a:extLst>
          </p:cNvPr>
          <p:cNvSpPr txBox="1"/>
          <p:nvPr/>
        </p:nvSpPr>
        <p:spPr>
          <a:xfrm>
            <a:off x="179512" y="116632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Inconsistency between training and testing dataset causes inaccuracy:</a:t>
            </a:r>
          </a:p>
          <a:p>
            <a:pPr lvl="1"/>
            <a:r>
              <a:rPr lang="en-US"/>
              <a:t>- Different patients</a:t>
            </a:r>
          </a:p>
          <a:p>
            <a:pPr lvl="1"/>
            <a:r>
              <a:rPr lang="en-US"/>
              <a:t>- Different scanners</a:t>
            </a:r>
          </a:p>
          <a:p>
            <a:pPr lvl="1"/>
            <a:r>
              <a:rPr lang="en-US"/>
              <a:t>- Different positions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38ECFE-4067-4DBA-B080-527AE3E0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46" y="548680"/>
            <a:ext cx="3986377" cy="2664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BEF661-26C2-44DE-B997-118C37E2A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77"/>
          <a:stretch/>
        </p:blipFill>
        <p:spPr>
          <a:xfrm>
            <a:off x="683568" y="2996952"/>
            <a:ext cx="8058150" cy="28320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6E5213-351F-4781-AF27-B1288710F77B}"/>
              </a:ext>
            </a:extLst>
          </p:cNvPr>
          <p:cNvSpPr/>
          <p:nvPr/>
        </p:nvSpPr>
        <p:spPr>
          <a:xfrm>
            <a:off x="2185135" y="5829011"/>
            <a:ext cx="8490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Gengyan Zhao, Fang Liu, Jonathan A. Oler, Mary E. Meyerand, Ned H. Kalin, Rasmus M. Birn,</a:t>
            </a:r>
          </a:p>
          <a:p>
            <a:r>
              <a:rPr lang="en-US" sz="1200"/>
              <a:t>Bayesian convolutional neural network based MRI brain extraction on nonhuman primates,</a:t>
            </a:r>
          </a:p>
          <a:p>
            <a:r>
              <a:rPr lang="en-US" sz="1200"/>
              <a:t>NeuroImage,</a:t>
            </a:r>
          </a:p>
        </p:txBody>
      </p:sp>
    </p:spTree>
    <p:extLst>
      <p:ext uri="{BB962C8B-B14F-4D97-AF65-F5344CB8AC3E}">
        <p14:creationId xmlns:p14="http://schemas.microsoft.com/office/powerpoint/2010/main" val="1213318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164913"/>
            <a:ext cx="87129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>
                    <a:lumMod val="95000"/>
                  </a:schemeClr>
                </a:solidFill>
              </a:rPr>
              <a:t>3. Purpose-oriented learning (ex. Loss functions)</a:t>
            </a:r>
            <a:endParaRPr lang="ko-KR" altLang="en-US" sz="2800" b="1" dirty="0">
              <a:solidFill>
                <a:srgbClr val="FFFF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5A029D-542B-5A40-A7CF-A1D8E1BF08F8}"/>
              </a:ext>
            </a:extLst>
          </p:cNvPr>
          <p:cNvSpPr/>
          <p:nvPr/>
        </p:nvSpPr>
        <p:spPr>
          <a:xfrm>
            <a:off x="35099" y="4974047"/>
            <a:ext cx="811144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1400" i="1" dirty="0"/>
              <a:t>Pathak, D., </a:t>
            </a:r>
            <a:r>
              <a:rPr lang="en" altLang="ko-KR" sz="1400" i="1" dirty="0" err="1"/>
              <a:t>Krahenbuhl</a:t>
            </a:r>
            <a:r>
              <a:rPr lang="en" altLang="ko-KR" sz="1400" i="1" dirty="0"/>
              <a:t>, P., Donahue, J., Darrell, T., &amp; </a:t>
            </a:r>
            <a:r>
              <a:rPr lang="en" altLang="ko-KR" sz="1400" i="1" dirty="0" err="1"/>
              <a:t>Efros</a:t>
            </a:r>
            <a:r>
              <a:rPr lang="en" altLang="ko-KR" sz="1400" i="1" dirty="0"/>
              <a:t>, A. A. (2016). Context encoders: Feature learning by inpainting. In Proceedings of the IEEE Conference on Computer Vision and Pattern Recognition (pp. 2536-2544).</a:t>
            </a:r>
            <a:endParaRPr lang="ko-KR" altLang="en-US" sz="1400" i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B7AA7C6-B667-7D43-AA7B-4EEE04323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" y="1413898"/>
            <a:ext cx="3028123" cy="34215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F69DF0B-1B11-5C44-84AE-E7D436B282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724" y="1741308"/>
            <a:ext cx="6109853" cy="2428386"/>
          </a:xfrm>
          <a:prstGeom prst="rect">
            <a:avLst/>
          </a:prstGeom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EE5A4C3F-FD85-7442-B513-E85EAAFB85B6}"/>
              </a:ext>
            </a:extLst>
          </p:cNvPr>
          <p:cNvSpPr txBox="1"/>
          <p:nvPr/>
        </p:nvSpPr>
        <p:spPr>
          <a:xfrm>
            <a:off x="6060707" y="4330119"/>
            <a:ext cx="2964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Hammernik</a:t>
            </a:r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 et al., ISMRM 2017 p0689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24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6DC56-E229-46B8-9399-CEEE720CCFA2}"/>
              </a:ext>
            </a:extLst>
          </p:cNvPr>
          <p:cNvSpPr txBox="1"/>
          <p:nvPr/>
        </p:nvSpPr>
        <p:spPr>
          <a:xfrm>
            <a:off x="139335" y="452846"/>
            <a:ext cx="364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0CF714-E2C1-4EC2-BF96-2259FBDBB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77" r="64340" b="4453"/>
          <a:stretch/>
        </p:blipFill>
        <p:spPr>
          <a:xfrm>
            <a:off x="139335" y="1214725"/>
            <a:ext cx="5179285" cy="50166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8FD317-9300-4EC2-A5BE-5790F1B7D45E}"/>
              </a:ext>
            </a:extLst>
          </p:cNvPr>
          <p:cNvSpPr/>
          <p:nvPr/>
        </p:nvSpPr>
        <p:spPr>
          <a:xfrm>
            <a:off x="1517779" y="2009192"/>
            <a:ext cx="1225421" cy="155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02D45B-2DDD-4211-9FF7-C67EDC91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651" y="3142024"/>
            <a:ext cx="6007977" cy="27965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EB8077-0799-4EBE-AF47-6CDEB391932C}"/>
              </a:ext>
            </a:extLst>
          </p:cNvPr>
          <p:cNvSpPr/>
          <p:nvPr/>
        </p:nvSpPr>
        <p:spPr>
          <a:xfrm>
            <a:off x="2587021" y="5216291"/>
            <a:ext cx="5873691" cy="119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6DC56-E229-46B8-9399-CEEE720CCFA2}"/>
              </a:ext>
            </a:extLst>
          </p:cNvPr>
          <p:cNvSpPr txBox="1"/>
          <p:nvPr/>
        </p:nvSpPr>
        <p:spPr>
          <a:xfrm>
            <a:off x="5503303" y="1361385"/>
            <a:ext cx="3642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information can be </a:t>
            </a:r>
          </a:p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Read in python modules </a:t>
            </a:r>
          </a:p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(i.e., </a:t>
            </a:r>
            <a:r>
              <a:rPr lang="en-US" altLang="ko-KR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pyDICOM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etc.)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333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445BA8E-FF78-4064-BF96-4F348763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065"/>
            <a:ext cx="9144000" cy="47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0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D6DC56-E229-46B8-9399-CEEE720CCFA2}"/>
              </a:ext>
            </a:extLst>
          </p:cNvPr>
          <p:cNvSpPr txBox="1"/>
          <p:nvPr/>
        </p:nvSpPr>
        <p:spPr>
          <a:xfrm>
            <a:off x="139335" y="452846"/>
            <a:ext cx="364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오늘의 목적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6DC56-E229-46B8-9399-CEEE720CCFA2}"/>
              </a:ext>
            </a:extLst>
          </p:cNvPr>
          <p:cNvSpPr txBox="1"/>
          <p:nvPr/>
        </p:nvSpPr>
        <p:spPr>
          <a:xfrm>
            <a:off x="1149455" y="3921259"/>
            <a:ext cx="91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6DC56-E229-46B8-9399-CEEE720CCFA2}"/>
              </a:ext>
            </a:extLst>
          </p:cNvPr>
          <p:cNvSpPr txBox="1"/>
          <p:nvPr/>
        </p:nvSpPr>
        <p:spPr>
          <a:xfrm>
            <a:off x="7191667" y="3921259"/>
            <a:ext cx="91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Truth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DC56-E229-46B8-9399-CEEE720CCFA2}"/>
              </a:ext>
            </a:extLst>
          </p:cNvPr>
          <p:cNvSpPr txBox="1"/>
          <p:nvPr/>
        </p:nvSpPr>
        <p:spPr>
          <a:xfrm>
            <a:off x="3917722" y="3921259"/>
            <a:ext cx="1424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DL output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5" y="1035741"/>
            <a:ext cx="8899201" cy="28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6DC56-E229-46B8-9399-CEEE720CCFA2}"/>
              </a:ext>
            </a:extLst>
          </p:cNvPr>
          <p:cNvSpPr txBox="1"/>
          <p:nvPr/>
        </p:nvSpPr>
        <p:spPr>
          <a:xfrm>
            <a:off x="139335" y="452846"/>
            <a:ext cx="364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데이터셋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다운로드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9334" y="925342"/>
            <a:ext cx="7466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https://drive.google.com/open?id=161irrOvvfH3-cp6LPk04SiLfqXoDjNxM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9" y="1529254"/>
            <a:ext cx="8776066" cy="47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46A9B-FE0D-4B8B-9FD9-25EA7284DE3D}"/>
              </a:ext>
            </a:extLst>
          </p:cNvPr>
          <p:cNvSpPr txBox="1"/>
          <p:nvPr/>
        </p:nvSpPr>
        <p:spPr>
          <a:xfrm>
            <a:off x="94446" y="443102"/>
            <a:ext cx="698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런타임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런타임 유형 변경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 GPU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https://camo.githubusercontent.com/bc5cf0b76ecaf4a69914da0099daabce897155ed/68747470733a2f2f626c6f6766696c65732e707374617469632e6e65742f4d6a41784f5441354d5446664d544d782f4d4441784e5459344d5459314e6a49304d4445782e49426230515f6834494b776c4e43346e705f316666675f3944734a674b453843505f7a6b46534755304c51672e4e6b48647941306e4a4565305757722d5f6f72685a766b4555364f517561326a6e707a79514c6879454a38672e504e472e7375736965313531332f636f6c6162362e504e47">
            <a:extLst>
              <a:ext uri="{FF2B5EF4-FFF2-40B4-BE49-F238E27FC236}">
                <a16:creationId xmlns:a16="http://schemas.microsoft.com/office/drawing/2014/main" id="{4972D407-0948-4B63-B0A0-2EA9DC17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6" y="1114939"/>
            <a:ext cx="6501468" cy="345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7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046B46-67BC-4607-8E03-5EE8D989D4CF}"/>
              </a:ext>
            </a:extLst>
          </p:cNvPr>
          <p:cNvSpPr txBox="1"/>
          <p:nvPr/>
        </p:nvSpPr>
        <p:spPr>
          <a:xfrm>
            <a:off x="139335" y="452846"/>
            <a:ext cx="364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실습 운영 방안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46B46-67BC-4607-8E03-5EE8D989D4CF}"/>
              </a:ext>
            </a:extLst>
          </p:cNvPr>
          <p:cNvSpPr txBox="1"/>
          <p:nvPr/>
        </p:nvSpPr>
        <p:spPr>
          <a:xfrm>
            <a:off x="139334" y="1326215"/>
            <a:ext cx="75187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ko-KR" alt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읽어오기</a:t>
            </a:r>
            <a:endParaRPr lang="en-US" altLang="ko-K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   Deep Learning architecture (Input, Network, Truth, loss)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5.    </a:t>
            </a:r>
            <a:r>
              <a:rPr lang="ko-KR" alt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실습과정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6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05"/>
            <a:ext cx="4600575" cy="664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1808" y="958362"/>
            <a:ext cx="298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Hdf5 </a:t>
            </a:r>
            <a:r>
              <a:rPr lang="ko-KR" altLang="en-US" b="1" dirty="0" smtClean="0"/>
              <a:t>파일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4492870" y="136250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format with 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upper limit on the file size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ko-KR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</a:t>
            </a:r>
            <a:r>
              <a:rPr lang="en-US" altLang="ko-KR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and storage requirements smaller.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1808" y="3024498"/>
            <a:ext cx="298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언제 사용하나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546723" y="339383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/>
              <a:t>데이터량이</a:t>
            </a:r>
            <a:r>
              <a:rPr lang="ko-KR" altLang="en-US" dirty="0" smtClean="0"/>
              <a:t> 너무 커서 모든 데이터를 </a:t>
            </a:r>
            <a:r>
              <a:rPr lang="en-US" altLang="ko-KR" dirty="0" smtClean="0"/>
              <a:t>RAM</a:t>
            </a:r>
            <a:r>
              <a:rPr lang="ko-KR" altLang="en-US" dirty="0" smtClean="0"/>
              <a:t>에 읽기 힘들 때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HDF5 </a:t>
            </a:r>
            <a:r>
              <a:rPr lang="ko-KR" altLang="en-US" dirty="0" smtClean="0"/>
              <a:t>파일은 외부 </a:t>
            </a:r>
            <a:r>
              <a:rPr lang="en-US" altLang="ko-KR" dirty="0" smtClean="0"/>
              <a:t>SSD </a:t>
            </a:r>
            <a:r>
              <a:rPr lang="ko-KR" altLang="en-US" dirty="0" smtClean="0"/>
              <a:t>드라이버에 둔 이후에 </a:t>
            </a:r>
            <a:r>
              <a:rPr lang="en-US" altLang="ko-KR" dirty="0" smtClean="0"/>
              <a:t>batch size </a:t>
            </a:r>
            <a:r>
              <a:rPr lang="ko-KR" altLang="en-US" dirty="0" smtClean="0"/>
              <a:t>만큼만 </a:t>
            </a:r>
            <a:r>
              <a:rPr lang="en-US" altLang="ko-KR" dirty="0" smtClean="0"/>
              <a:t>RAM</a:t>
            </a:r>
            <a:r>
              <a:rPr lang="ko-KR" altLang="en-US" dirty="0" smtClean="0"/>
              <a:t>에서 읽은 후 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4410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3" y="1354962"/>
            <a:ext cx="8625987" cy="22176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068" y="3763052"/>
            <a:ext cx="510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효율적 데이터 로딩</a:t>
            </a:r>
            <a:r>
              <a:rPr lang="en-US" altLang="ko-KR" b="1" dirty="0" smtClean="0"/>
              <a:t>: torch </a:t>
            </a:r>
            <a:r>
              <a:rPr lang="ko-KR" altLang="en-US" b="1" dirty="0" smtClean="0"/>
              <a:t>의 </a:t>
            </a:r>
            <a:r>
              <a:rPr lang="en-US" altLang="ko-KR" b="1" dirty="0" err="1" smtClean="0"/>
              <a:t>DataLoader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이용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95983" y="4132384"/>
            <a:ext cx="8335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Augmentation: </a:t>
            </a:r>
            <a:r>
              <a:rPr lang="en-US" altLang="ko-KR" dirty="0" err="1" smtClean="0"/>
              <a:t>RandomCrop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RandomFlip</a:t>
            </a:r>
            <a:r>
              <a:rPr lang="en-US" altLang="ko-KR" dirty="0"/>
              <a:t> </a:t>
            </a:r>
            <a:r>
              <a:rPr lang="en-US" altLang="ko-KR" dirty="0" smtClean="0"/>
              <a:t>( 50% </a:t>
            </a:r>
            <a:r>
              <a:rPr lang="ko-KR" altLang="en-US" dirty="0" smtClean="0"/>
              <a:t>확률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281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17320</TotalTime>
  <Words>1298</Words>
  <Application>Microsoft Office PowerPoint</Application>
  <PresentationFormat>화면 슬라이드 쇼(4:3)</PresentationFormat>
  <Paragraphs>142</Paragraphs>
  <Slides>30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Symbol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soozy</dc:creator>
  <cp:lastModifiedBy>류 강현</cp:lastModifiedBy>
  <cp:revision>148</cp:revision>
  <dcterms:created xsi:type="dcterms:W3CDTF">2019-09-04T10:40:20Z</dcterms:created>
  <dcterms:modified xsi:type="dcterms:W3CDTF">2019-11-19T09:58:55Z</dcterms:modified>
</cp:coreProperties>
</file>